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notesSlides/notesSlide24.xml" ContentType="application/vnd.openxmlformats-officedocument.presentationml.notes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notesSlides/notesSlide29.xml" ContentType="application/vnd.openxmlformats-officedocument.presentationml.notes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30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trictFirstAndLastChars="0" saveSubsetFonts="1" autoCompressPictures="0">
  <p:sldMasterIdLst>
    <p:sldMasterId id="2147483654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92" d="100"/>
          <a:sy n="92" d="100"/>
        </p:scale>
        <p:origin x="-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9" name="Shape 2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7" name="Shape 2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ode.google.com/p/ieee-p1906-1-reference-code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P1906.1 reference code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20500" y="61930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Perturbation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TS-OOK Modulation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Power transmission, Number of subchannels, Bandwidth size, Central frequency, Pulse duration, Pulse interval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88" name="Shape 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3948875"/>
            <a:ext cx="8021500" cy="2042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Motion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Propagation model of EM waves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Path loss model as a function of the frequency and the distance (Akram’s team contribution)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Specificity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Ability for receiving the EM wave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The signal is received only if: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transmitter and received use the same channel   configuration (bandwidth and central frequency)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the channel capacity (Shannon bound) is higher or equal to   the transmission physical data rate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Font typeface="Wingdings"/>
              <a:buChar char="§"/>
            </a:pPr>
            <a:endParaRPr/>
          </a:p>
          <a:p>
            <a:pPr marL="914400" lvl="0" indent="0" rtl="0">
              <a:spcBef>
                <a:spcPts val="0"/>
              </a:spcBef>
              <a:buNone/>
            </a:pPr>
            <a:endParaRPr/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A and N represents the pathloss and the molecular noise, respectively (provided by Akram’s team)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03" name="Shape 1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2775" y="4345925"/>
            <a:ext cx="3619500" cy="63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Path loss model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Provided by Akram’s team and integrated within the Motion compoment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11" name="Shape 1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2750" y="2967400"/>
            <a:ext cx="5353050" cy="27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Molecular noise model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Provided by Akram’s team and integrated within the Specificity component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19" name="Shape 1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8450" y="3005175"/>
            <a:ext cx="5353050" cy="271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Run the EM example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Default settings: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distance among devices = 0.001 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energy pulse = 500 pJ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duration = 100 fs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interval = 100 ps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subchannel size = 0.1 THz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bandwidth [0.45-1.55] THz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Line commands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cp ns-3-dev/p1906/example/em-example.cc scratch/ 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./waf --run scratch/em-example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Main description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Molecular based communication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Single transmitter / receiver pair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Diffusion-based propagation (Fick’s law)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Reference paper: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 Llatser, A Cabellos-Aparicio, M Pierobon, E Alarcón, “Detection Techniques for Diffusion-based Molecular Communication”, Selected Areas in Communications, IEEE Journal on 31 (12), 726-734</a:t>
            </a:r>
          </a:p>
          <a:p>
            <a:pPr marL="0" lvl="0" indent="0" rtl="0">
              <a:spcBef>
                <a:spcPts val="0"/>
              </a:spcBef>
              <a:buNone/>
            </a:pPr>
            <a:endParaRPr sz="1500"/>
          </a:p>
        </p:txBody>
      </p:sp>
      <p:sp>
        <p:nvSpPr>
          <p:cNvPr id="133" name="Shape 133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Fick’s law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If the transmitter releases Q molecules at the time instant t = 0, the molecula concentration at any point in space is given by (D is the diffusion coefficient, r is the distance)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6362" y="4046525"/>
            <a:ext cx="4303774" cy="130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Fick’s law (2)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subTitle" idx="1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48" name="Shape 1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900" y="1559724"/>
            <a:ext cx="8566301" cy="4484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Fick’s law (3)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Assuming to have an Amplitude detection scheme, the propagation delay (t</a:t>
            </a:r>
            <a:r>
              <a:rPr lang="en" baseline="-25000"/>
              <a:t>d</a:t>
            </a:r>
            <a:r>
              <a:rPr lang="en"/>
              <a:t>) and the minimum allowable pulse width (t</a:t>
            </a:r>
            <a:r>
              <a:rPr lang="en" baseline="-25000"/>
              <a:t>w</a:t>
            </a:r>
            <a:r>
              <a:rPr lang="en"/>
              <a:t>) are: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4800" y="3815025"/>
            <a:ext cx="16764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16600" y="3949800"/>
            <a:ext cx="4009292" cy="1142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Main details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Availability: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https://code.google.com/p/ieee-p1906-1-reference-code/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Main features: core, em example, molecular example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Number of classes</a:t>
            </a:r>
            <a:r>
              <a:rPr lang="en" dirty="0" smtClean="0"/>
              <a:t>:</a:t>
            </a:r>
            <a:r>
              <a:rPr lang="it-IT" dirty="0" smtClean="0"/>
              <a:t> </a:t>
            </a:r>
            <a:r>
              <a:rPr lang="it-IT" dirty="0" smtClean="0"/>
              <a:t>27</a:t>
            </a:r>
            <a:endParaRPr lang="en" dirty="0"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Lines of code</a:t>
            </a:r>
            <a:r>
              <a:rPr lang="en" dirty="0" smtClean="0"/>
              <a:t>:</a:t>
            </a:r>
            <a:r>
              <a:rPr lang="it-IT" dirty="0" smtClean="0"/>
              <a:t> 11800</a:t>
            </a:r>
            <a:endParaRPr lang="en" dirty="0"/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Number of files</a:t>
            </a:r>
            <a:r>
              <a:rPr lang="en" dirty="0" smtClean="0"/>
              <a:t>:</a:t>
            </a:r>
            <a:r>
              <a:rPr lang="it-IT" dirty="0" smtClean="0"/>
              <a:t> 57</a:t>
            </a:r>
            <a:endParaRPr lang="en" dirty="0"/>
          </a:p>
        </p:txBody>
      </p:sp>
      <p:sp>
        <p:nvSpPr>
          <p:cNvPr id="31" name="Shape 31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Message Carrier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Molecules transmitted by the sender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Number of molecules, Pulse interval, Starting time, Duration, Message to transmit (packet)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All the parameters are set by the perturbation component before the physical transmission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Shape 164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Field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Ability of molecules to be directed in particular direction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Assumption: omnidirectional transmission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Perturbation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OOK Modulation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Number of molecules, Pulse interval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Molecular example - Motion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Propagation model of molecules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Diffusion coefficient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Molecules example - Specificity</a:t>
            </a:r>
          </a:p>
        </p:txBody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Ability of detecting molecules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The signal is received only if: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the channel capacity (Fick’s bound) is higher or equal to   the transmission physical data rate</a:t>
            </a:r>
          </a:p>
          <a:p>
            <a:pPr marL="914400" lvl="0" indent="0" rtl="0">
              <a:spcBef>
                <a:spcPts val="0"/>
              </a:spcBef>
              <a:buNone/>
            </a:pPr>
            <a:endParaRPr/>
          </a:p>
          <a:p>
            <a:pPr marL="914400" lvl="0" indent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2" name="Shape 192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Run the Molecular example</a:t>
            </a: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Default settings: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distance among devices = 0.001 m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molecules per pulse = 50000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interval = 1 ms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diffusion coefficient = 1 nm</a:t>
            </a:r>
            <a:r>
              <a:rPr lang="en" baseline="30000"/>
              <a:t>2</a:t>
            </a:r>
            <a:r>
              <a:rPr lang="en"/>
              <a:t>/ns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Line commands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cp ns-3-dev/p1906/example/mol-example.cc scratch/ </a:t>
            </a:r>
          </a:p>
          <a:p>
            <a: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./waf --run scratch/mol-example</a:t>
            </a:r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Shape 199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Customize simulation parameters</a:t>
            </a:r>
          </a:p>
        </p:txBody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 example: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./waf --run “scratch/em-example --nodeDistance=0.01 --energyPulse=500 --pulseDuration=100 --pulseInterval=100”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Molecular example: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./waf --run “scratch/mol-example --nodeDistance=0.01 --nbOfMoleculas=50000 --pulseInterval=100 --diffusionCoefficient=1”</a:t>
            </a:r>
          </a:p>
          <a:p>
            <a:pPr marL="685800" lvl="1" indent="0" rtl="0">
              <a:spcBef>
                <a:spcPts val="0"/>
              </a:spcBef>
              <a:buNone/>
            </a:pPr>
            <a:endParaRPr/>
          </a:p>
          <a:p>
            <a:pPr marL="914400" marR="0" lvl="1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Shape 206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vs Molecular communication</a:t>
            </a:r>
          </a:p>
        </p:txBody>
      </p:sp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4478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Goal: evaluate the channel capacity as a function of the distance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energy per pulse = 500 pJ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duration = 100 fs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interval = 100 ps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node distance = [0 - 0.1] m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Molecular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molecules per pulse = 50000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diffusion coefficient = 1 nm</a:t>
            </a:r>
            <a:r>
              <a:rPr lang="en" baseline="30000"/>
              <a:t>2</a:t>
            </a:r>
            <a:r>
              <a:rPr lang="en"/>
              <a:t>/ns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pulse interval = 100 ps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node distance = [0 - 0.1] m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685800" lvl="1" indent="0" rtl="0">
              <a:spcBef>
                <a:spcPts val="0"/>
              </a:spcBef>
              <a:buNone/>
            </a:pPr>
            <a:endParaRPr/>
          </a:p>
          <a:p>
            <a:pPr marL="914400" marR="0" lvl="1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Shape 213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vs Molecular communication (2)</a:t>
            </a:r>
          </a:p>
        </p:txBody>
      </p:sp>
      <p:sp>
        <p:nvSpPr>
          <p:cNvPr id="219" name="Shape 2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run simulations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cp ns-3-dev/p1906/example/_RUN_EM_CHANNEL_CAPACITY_.sh .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cp ns-3-dev/p1906/example/_RUN_MOL_CHANNEL_CAPACITY_.sh .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sh _RUN_EM_CHANNEL_CAPACITY_.sh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sh _RUN_MOL_CHANNEL_CAPACITY_.sh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685800" lvl="1" indent="0" rtl="0">
              <a:spcBef>
                <a:spcPts val="0"/>
              </a:spcBef>
              <a:buNone/>
            </a:pPr>
            <a:endParaRPr/>
          </a:p>
          <a:p>
            <a:pPr marL="914400" marR="0" lvl="1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Shape 220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vs Molecular communication (3)</a:t>
            </a:r>
          </a:p>
        </p:txBody>
      </p:sp>
      <p:sp>
        <p:nvSpPr>
          <p:cNvPr id="226" name="Shape 22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read outputs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RES_EM contains channel capacity computed for the EM example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RES_MOL contains channel capacity computed for the Molecular example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two columns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distance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channel capacity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create graphs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matlab, excel, and so on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 matlab script is available into the src/p1906/example folder</a:t>
            </a:r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457200" lvl="0" indent="0" rtl="0">
              <a:spcBef>
                <a:spcPts val="0"/>
              </a:spcBef>
              <a:buNone/>
            </a:pPr>
            <a:endParaRPr/>
          </a:p>
          <a:p>
            <a:pPr marL="685800" lvl="1" indent="0" rtl="0">
              <a:spcBef>
                <a:spcPts val="0"/>
              </a:spcBef>
              <a:buNone/>
            </a:pPr>
            <a:endParaRPr/>
          </a:p>
          <a:p>
            <a:pPr marL="914400" marR="0" lvl="1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Shape 227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Core of the module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Components belonging to the P1906.1 framework: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MessageCarrier, Motion, Field, Perturbation, Specificity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Entities belonging to the P1906.1 framework: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Medium, Message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Additional entities: </a:t>
            </a:r>
          </a:p>
          <a:p>
            <a:pPr marL="914400" lvl="1" indent="-38100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NetDevice, CommunicationInterface, TransmitterCommunicationInterface, ReceiverCommunicationInterface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vs Molecular communication (4)</a:t>
            </a:r>
          </a:p>
        </p:txBody>
      </p:sp>
      <p:sp>
        <p:nvSpPr>
          <p:cNvPr id="233" name="Shape 233"/>
          <p:cNvSpPr txBox="1">
            <a:spLocks noGrp="1"/>
          </p:cNvSpPr>
          <p:nvPr>
            <p:ph type="subTitle" idx="1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234" name="Shape 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700" y="1412989"/>
            <a:ext cx="8566300" cy="4814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Components/entities interaction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NetDevice receives a message from upper layers. The message is delivered to the Transmitter Communication Interface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Perturbation component is used to create the Message Carrier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Transmitter Communication Interface triggers the propagation in the medium by passing MessageCarrier, Perturbation, and Field components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Motion component modify properties of the Message Carrier (i.e., propagation loss, delay)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Message Carrier is delivered to the receiver and the Specificity component verifies the compatibility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In case of compatibility, the message is delivered to upper layers</a:t>
            </a:r>
          </a:p>
          <a:p>
            <a:pPr marL="457200" lvl="0" indent="-355600" algn="just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lang="en" sz="2000"/>
              <a:t>The message is received by upper layers</a:t>
            </a:r>
          </a:p>
          <a:p>
            <a:pPr lvl="0" algn="just">
              <a:spcBef>
                <a:spcPts val="0"/>
              </a:spcBef>
              <a:buNone/>
            </a:pPr>
            <a:endParaRPr sz="2000"/>
          </a:p>
        </p:txBody>
      </p:sp>
      <p:sp>
        <p:nvSpPr>
          <p:cNvPr id="45" name="Shape 45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Components/entities interaction (2)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subTitle" idx="1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  <p:pic>
        <p:nvPicPr>
          <p:cNvPr id="52" name="Shape 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725" y="1417650"/>
            <a:ext cx="7716150" cy="469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Install and use the tool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download and install the simulator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https://code.google.com/p/ieee-p1906-1-reference-code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https://code.google.com/p/ieee-p1906-1-reference-code/source/browse/README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en"/>
              <a:t> 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run the simple example through command line (idea communication)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cp ns-3-dev/p1906/example/first-example.cc scratch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./waf --run scratch/first-example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EM example - Main description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Electromagnetic based communication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Single transmitter / receiver pair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THz channel communication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Reference papers:</a:t>
            </a:r>
          </a:p>
          <a:p>
            <a:pPr marL="914400" lvl="1" indent="-32385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500"/>
              <a:t>Ke Yang, Akram Alomainy and Yang Hao, "</a:t>
            </a:r>
            <a:r>
              <a:rPr lang="en" sz="1500" b="1"/>
              <a:t>In-vivo Characterisation and Numerical Analysis of the THz Radio Channel for Nanoscale Body-Centric Wireless Networks</a:t>
            </a:r>
            <a:r>
              <a:rPr lang="en" sz="1500"/>
              <a:t>", IEEE APS/USNC-URSI 2013, Orlando, Florida, USA, 7-13 July 2013</a:t>
            </a:r>
          </a:p>
          <a:p>
            <a:pPr marL="914400" lvl="1" indent="-32385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500"/>
              <a:t>Ke Yang, Alice Pellegrini, Alessio Brizzi, Akram Alomainy, Yang Hao, "</a:t>
            </a:r>
            <a:r>
              <a:rPr lang="en" sz="1500" b="1"/>
              <a:t>Numerical Analysis of the Communication Channel Path Loss at the THz Band inside the Fat Tissue</a:t>
            </a:r>
            <a:r>
              <a:rPr lang="en" sz="1500"/>
              <a:t>", IEEE IMWS-Bio 2013, Singapore, 9-11 December 2013</a:t>
            </a:r>
          </a:p>
          <a:p>
            <a:pPr marL="914400" lvl="1" indent="-32385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500"/>
              <a:t>Jornet, J.M.; Akyildiz, IF., "</a:t>
            </a:r>
            <a:r>
              <a:rPr lang="en" sz="1500" b="1"/>
              <a:t>Channel Modeling and Capacity Analysis for Electromagnetic Wireless Nanonetworks in the Terahertz Band</a:t>
            </a:r>
            <a:r>
              <a:rPr lang="en" sz="1500"/>
              <a:t>," Wireless Communications, IEEE Transactions on , vol.10, no.10, pp.3211-3221, Oct. 2011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Message Carrier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EM wave transmitted in the THz channel [0.45-1.55] THz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List of parameters: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Number of subchannels, Bandwidth size, Central frequency, Pulse duration, Pulse interval, Starting time, Duration, Spectrum Values (i.e., Power Spectral Density), Message to transmit (packet)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All the parameters are set by the perturbation component before the physical transmission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EM example - Field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Ability of wave to be directed in particular direction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Assumption: omnidirectional antenna</a:t>
            </a:r>
          </a:p>
          <a:p>
            <a: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ubTitle" idx="2"/>
          </p:nvPr>
        </p:nvSpPr>
        <p:spPr>
          <a:xfrm>
            <a:off x="120500" y="6116875"/>
            <a:ext cx="8903399" cy="510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Giuseppe Piro, Ph.D.</a:t>
            </a:r>
          </a:p>
          <a:p>
            <a:pPr lvl="0" algn="l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400" b="1">
                <a:solidFill>
                  <a:srgbClr val="0000FF"/>
                </a:solidFill>
              </a:rPr>
              <a:t>Telematics Research Group (Politecnico di Bari) - </a:t>
            </a:r>
            <a:r>
              <a:rPr lang="en" sz="1400" b="1" u="sng">
                <a:solidFill>
                  <a:srgbClr val="0000FF"/>
                </a:solidFill>
              </a:rPr>
              <a:t>giuseppe.piro@poliba.it</a:t>
            </a:r>
            <a:r>
              <a:rPr lang="en" sz="1400" b="1">
                <a:solidFill>
                  <a:srgbClr val="0000FF"/>
                </a:solidFill>
              </a:rPr>
              <a:t> telematics.poliba.it/piro</a:t>
            </a:r>
          </a:p>
          <a:p>
            <a:pPr lvl="0" rtl="0">
              <a:spcBef>
                <a:spcPts val="0"/>
              </a:spcBef>
              <a:buNone/>
            </a:pPr>
            <a:endParaRPr sz="14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1628</Words>
  <Application>Microsoft Macintosh PowerPoint</Application>
  <PresentationFormat>Presentazione su schermo (4:3)</PresentationFormat>
  <Paragraphs>226</Paragraphs>
  <Slides>30</Slides>
  <Notes>30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simple-light</vt:lpstr>
      <vt:lpstr>P1906.1 reference code</vt:lpstr>
      <vt:lpstr>Main details</vt:lpstr>
      <vt:lpstr>Core of the module</vt:lpstr>
      <vt:lpstr>Components/entities interaction</vt:lpstr>
      <vt:lpstr>Components/entities interaction (2)</vt:lpstr>
      <vt:lpstr>Install and use the tool</vt:lpstr>
      <vt:lpstr>EM example - Main description</vt:lpstr>
      <vt:lpstr>EM example - Message Carrier</vt:lpstr>
      <vt:lpstr>EM example - Field</vt:lpstr>
      <vt:lpstr>EM example - Perturbation</vt:lpstr>
      <vt:lpstr>EM example - Motion</vt:lpstr>
      <vt:lpstr>EM example - Specificity</vt:lpstr>
      <vt:lpstr>EM example - Path loss model</vt:lpstr>
      <vt:lpstr>EM example - Molecular noise model</vt:lpstr>
      <vt:lpstr>Run the EM example</vt:lpstr>
      <vt:lpstr>Molecular example - Main description</vt:lpstr>
      <vt:lpstr>Molecular example - Fick’s law</vt:lpstr>
      <vt:lpstr>Molecular example - Fick’s law (2)</vt:lpstr>
      <vt:lpstr>Molecular example - Fick’s law (3)</vt:lpstr>
      <vt:lpstr>Molecular example - Message Carrier</vt:lpstr>
      <vt:lpstr>Molecular example - Field</vt:lpstr>
      <vt:lpstr>Molecular example - Perturbation</vt:lpstr>
      <vt:lpstr>Molecular example - Motion</vt:lpstr>
      <vt:lpstr>Molecules example - Specificity</vt:lpstr>
      <vt:lpstr>Run the Molecular example</vt:lpstr>
      <vt:lpstr>Customize simulation parameters</vt:lpstr>
      <vt:lpstr>EM vs Molecular communication</vt:lpstr>
      <vt:lpstr>EM vs Molecular communication (2)</vt:lpstr>
      <vt:lpstr>EM vs Molecular communication (3)</vt:lpstr>
      <vt:lpstr>EM vs Molecular communication (4)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P1906.1 reference code</dc:title>
  <cp:lastModifiedBy>Giuseppe Piro</cp:lastModifiedBy>
  <cp:revision>1</cp:revision>
  <dcterms:created xsi:type="dcterms:W3CDTF">2014-09-29T12:28:11Z</dcterms:created>
  <dcterms:modified xsi:type="dcterms:W3CDTF">2014-09-29T12:32:16Z</dcterms:modified>
</cp:coreProperties>
</file>